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87" r:id="rId1"/>
    <p:sldMasterId id="2147483699" r:id="rId2"/>
  </p:sldMasterIdLst>
  <p:notesMasterIdLst>
    <p:notesMasterId r:id="rId23"/>
  </p:notesMasterIdLst>
  <p:sldIdLst>
    <p:sldId id="442" r:id="rId3"/>
    <p:sldId id="443" r:id="rId4"/>
    <p:sldId id="429" r:id="rId5"/>
    <p:sldId id="445" r:id="rId6"/>
    <p:sldId id="447" r:id="rId7"/>
    <p:sldId id="446" r:id="rId8"/>
    <p:sldId id="330" r:id="rId9"/>
    <p:sldId id="337" r:id="rId10"/>
    <p:sldId id="448" r:id="rId11"/>
    <p:sldId id="449" r:id="rId12"/>
    <p:sldId id="451" r:id="rId13"/>
    <p:sldId id="452" r:id="rId14"/>
    <p:sldId id="450" r:id="rId15"/>
    <p:sldId id="453" r:id="rId16"/>
    <p:sldId id="454" r:id="rId17"/>
    <p:sldId id="455" r:id="rId18"/>
    <p:sldId id="456" r:id="rId19"/>
    <p:sldId id="457" r:id="rId20"/>
    <p:sldId id="458" r:id="rId21"/>
    <p:sldId id="459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339966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96" autoAdjust="0"/>
    <p:restoredTop sz="94660"/>
  </p:normalViewPr>
  <p:slideViewPr>
    <p:cSldViewPr>
      <p:cViewPr varScale="1">
        <p:scale>
          <a:sx n="69" d="100"/>
          <a:sy n="69" d="100"/>
        </p:scale>
        <p:origin x="122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606"/>
    </p:cViewPr>
  </p:sorterViewPr>
  <p:notesViewPr>
    <p:cSldViewPr>
      <p:cViewPr varScale="1">
        <p:scale>
          <a:sx n="39" d="100"/>
          <a:sy n="39" d="100"/>
        </p:scale>
        <p:origin x="-150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Щелчок правит 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1B941E40-3B07-4725-9399-B2F85FF53E1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62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45763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4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5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6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7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5768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9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0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1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2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3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4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5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6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7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8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9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0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1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2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3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5784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5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6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7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8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9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0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1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2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3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4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5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6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7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8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5799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45800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801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45802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45803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45804" name="Rectangle 4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45805" name="Rectangle 4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45806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57DB68B-7AC0-4949-A614-FF6F1A9E7D6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48A0F3-D1A7-44F4-94B8-E666FBF2D89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8DF7A7-2053-4E50-89A6-64F34A64096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10280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518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8178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3892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5369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9024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5496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966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D73CB1-B60F-4DFB-B9F3-408DB3D266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0910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5313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72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5716AD-5D68-4164-AB86-9DBFE302BD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F92B75-47A3-4868-AEE3-512BA6103AE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24CD66-755E-49C4-9EA2-C90F324A349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2D240C-4306-47DF-8D06-D43ABFA36C6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98D160-978F-4121-BBE3-910CA950FAD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696B1D-DA42-4BF1-9561-8B6D7A80508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AD10DB-8C4A-4D79-812E-F61FBD61E29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4738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44739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0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1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2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3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4744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5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6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7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8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9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0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1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2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3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4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5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6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7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8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9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4760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1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2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3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4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5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6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7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8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9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0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1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2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3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4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4775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44776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4777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44778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24477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244780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244781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244782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DD414A18-0C77-48EB-8765-E64C33E3F583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DC2D2-2F86-4153-B336-95AE5600FFF9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8451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613422"/>
            <a:ext cx="8064896" cy="17907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Межотраслевой баланс (МОБ) производства и распределения продукции.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87836" y="929987"/>
            <a:ext cx="2441864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5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Лекция </a:t>
            </a:r>
            <a:r>
              <a:rPr kumimoji="0" lang="ru-RU" sz="4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7</a:t>
            </a:r>
            <a:endParaRPr kumimoji="0" lang="ru-RU" sz="4050" b="0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0282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4219067"/>
              </p:ext>
            </p:extLst>
          </p:nvPr>
        </p:nvGraphicFramePr>
        <p:xfrm>
          <a:off x="107504" y="548680"/>
          <a:ext cx="8856600" cy="5985131"/>
        </p:xfrm>
        <a:graphic>
          <a:graphicData uri="http://schemas.openxmlformats.org/drawingml/2006/table">
            <a:tbl>
              <a:tblPr firstRow="1" firstCol="1" bandRow="1"/>
              <a:tblGrid>
                <a:gridCol w="541895">
                  <a:extLst>
                    <a:ext uri="{9D8B030D-6E8A-4147-A177-3AD203B41FA5}">
                      <a16:colId xmlns:a16="http://schemas.microsoft.com/office/drawing/2014/main" val="4149954753"/>
                    </a:ext>
                  </a:extLst>
                </a:gridCol>
                <a:gridCol w="464872">
                  <a:extLst>
                    <a:ext uri="{9D8B030D-6E8A-4147-A177-3AD203B41FA5}">
                      <a16:colId xmlns:a16="http://schemas.microsoft.com/office/drawing/2014/main" val="3887380343"/>
                    </a:ext>
                  </a:extLst>
                </a:gridCol>
                <a:gridCol w="508027">
                  <a:extLst>
                    <a:ext uri="{9D8B030D-6E8A-4147-A177-3AD203B41FA5}">
                      <a16:colId xmlns:a16="http://schemas.microsoft.com/office/drawing/2014/main" val="2740564346"/>
                    </a:ext>
                  </a:extLst>
                </a:gridCol>
                <a:gridCol w="141390">
                  <a:extLst>
                    <a:ext uri="{9D8B030D-6E8A-4147-A177-3AD203B41FA5}">
                      <a16:colId xmlns:a16="http://schemas.microsoft.com/office/drawing/2014/main" val="756806376"/>
                    </a:ext>
                  </a:extLst>
                </a:gridCol>
                <a:gridCol w="555644">
                  <a:extLst>
                    <a:ext uri="{9D8B030D-6E8A-4147-A177-3AD203B41FA5}">
                      <a16:colId xmlns:a16="http://schemas.microsoft.com/office/drawing/2014/main" val="872116312"/>
                    </a:ext>
                  </a:extLst>
                </a:gridCol>
                <a:gridCol w="524476">
                  <a:extLst>
                    <a:ext uri="{9D8B030D-6E8A-4147-A177-3AD203B41FA5}">
                      <a16:colId xmlns:a16="http://schemas.microsoft.com/office/drawing/2014/main" val="1523854733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1501305641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781112033"/>
                    </a:ext>
                  </a:extLst>
                </a:gridCol>
                <a:gridCol w="349644">
                  <a:extLst>
                    <a:ext uri="{9D8B030D-6E8A-4147-A177-3AD203B41FA5}">
                      <a16:colId xmlns:a16="http://schemas.microsoft.com/office/drawing/2014/main" val="2721317509"/>
                    </a:ext>
                  </a:extLst>
                </a:gridCol>
                <a:gridCol w="464872">
                  <a:extLst>
                    <a:ext uri="{9D8B030D-6E8A-4147-A177-3AD203B41FA5}">
                      <a16:colId xmlns:a16="http://schemas.microsoft.com/office/drawing/2014/main" val="1228417999"/>
                    </a:ext>
                  </a:extLst>
                </a:gridCol>
                <a:gridCol w="464872">
                  <a:extLst>
                    <a:ext uri="{9D8B030D-6E8A-4147-A177-3AD203B41FA5}">
                      <a16:colId xmlns:a16="http://schemas.microsoft.com/office/drawing/2014/main" val="3229837708"/>
                    </a:ext>
                  </a:extLst>
                </a:gridCol>
                <a:gridCol w="592820">
                  <a:extLst>
                    <a:ext uri="{9D8B030D-6E8A-4147-A177-3AD203B41FA5}">
                      <a16:colId xmlns:a16="http://schemas.microsoft.com/office/drawing/2014/main" val="4017470166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401533860"/>
                    </a:ext>
                  </a:extLst>
                </a:gridCol>
                <a:gridCol w="79844">
                  <a:extLst>
                    <a:ext uri="{9D8B030D-6E8A-4147-A177-3AD203B41FA5}">
                      <a16:colId xmlns:a16="http://schemas.microsoft.com/office/drawing/2014/main" val="126304639"/>
                    </a:ext>
                  </a:extLst>
                </a:gridCol>
                <a:gridCol w="1331778">
                  <a:extLst>
                    <a:ext uri="{9D8B030D-6E8A-4147-A177-3AD203B41FA5}">
                      <a16:colId xmlns:a16="http://schemas.microsoft.com/office/drawing/2014/main" val="2777538551"/>
                    </a:ext>
                  </a:extLst>
                </a:gridCol>
                <a:gridCol w="1036266">
                  <a:extLst>
                    <a:ext uri="{9D8B030D-6E8A-4147-A177-3AD203B41FA5}">
                      <a16:colId xmlns:a16="http://schemas.microsoft.com/office/drawing/2014/main" val="2736768820"/>
                    </a:ext>
                  </a:extLst>
                </a:gridCol>
              </a:tblGrid>
              <a:tr h="236744">
                <a:tc rowSpan="3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продукции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Единица измерения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Поступление ресурсов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Использование ресурсов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24637"/>
                  </a:ext>
                </a:extLst>
              </a:tr>
              <a:tr h="4734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6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т.ч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производство продукции (по видам) – текущее производственное потребление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конечное потребление (возмещение выбытия и накопления основных фондов, запасы и резервы на конец периода, личное и общественное потребление, экспорт, потери)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Использовано ресурсов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7049608"/>
                  </a:ext>
                </a:extLst>
              </a:tr>
              <a:tr h="31149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произведено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прочие ресурсы (импорт, запасы и резервы на начало периода)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…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…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2690175"/>
                  </a:ext>
                </a:extLst>
              </a:tr>
              <a:tr h="2367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Первый раздел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Второй раздел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4542239"/>
                  </a:ext>
                </a:extLst>
              </a:tr>
              <a:tr h="2367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4675770"/>
                  </a:ext>
                </a:extLst>
              </a:tr>
              <a:tr h="2367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1179656"/>
                  </a:ext>
                </a:extLst>
              </a:tr>
              <a:tr h="2367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…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2951461"/>
                  </a:ext>
                </a:extLst>
              </a:tr>
              <a:tr h="2367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0022144"/>
                  </a:ext>
                </a:extLst>
              </a:tr>
              <a:tr h="2228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…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6489666"/>
                  </a:ext>
                </a:extLst>
              </a:tr>
              <a:tr h="2367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4" marR="54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4823807"/>
                  </a:ext>
                </a:extLst>
              </a:tr>
            </a:tbl>
          </a:graphicData>
        </a:graphic>
      </p:graphicFrame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5496" y="116632"/>
            <a:ext cx="900061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ru-RU" b="1" dirty="0" smtClean="0">
                <a:solidFill>
                  <a:srgbClr val="FF0000"/>
                </a:solidFill>
              </a:rPr>
              <a:t>Принципиальная схема </a:t>
            </a:r>
            <a:r>
              <a:rPr lang="ru-RU" b="1" dirty="0" smtClean="0">
                <a:solidFill>
                  <a:srgbClr val="FF0000"/>
                </a:solidFill>
              </a:rPr>
              <a:t>межотраслевого баланса в натуральном выражении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903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404664"/>
            <a:ext cx="869471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Межотраслевой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баланс в денежном </a:t>
            </a:r>
            <a:r>
              <a:rPr lang="ru-RU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(стоимостном) выражении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из четырех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разделов.</a:t>
            </a:r>
          </a:p>
          <a:p>
            <a:pPr algn="just"/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первом разделе отражаются межотраслевые потоки продукции в</a:t>
            </a:r>
          </a:p>
          <a:p>
            <a:pPr algn="just"/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процессе текущего производственного потребления.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Этот раздел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имеет одинаковую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классификацию отраслей-производителей и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отраслей-потребителей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что обеспечивает его шахматную структуру. Общий итог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первого раздела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выражает промежуточный продукт.</a:t>
            </a:r>
          </a:p>
          <a:p>
            <a:pPr algn="just"/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раздел характеризует материально-вещественную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структуру элементов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конечного продукта.</a:t>
            </a:r>
          </a:p>
          <a:p>
            <a:pPr algn="just"/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третьем разделе показывается амортизация и вновь созданная</a:t>
            </a:r>
          </a:p>
          <a:p>
            <a:pPr algn="just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отраслям материального производства.</a:t>
            </a:r>
          </a:p>
          <a:p>
            <a:pPr algn="just"/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Четвертый раздел отражает элементы частичного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перераспределения вновь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созданной стоимости.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861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5496" y="116632"/>
            <a:ext cx="900061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ru-RU" b="1" dirty="0" smtClean="0">
                <a:solidFill>
                  <a:srgbClr val="FF0000"/>
                </a:solidFill>
              </a:rPr>
              <a:t>Принципиальная схема </a:t>
            </a:r>
            <a:r>
              <a:rPr lang="ru-RU" b="1" dirty="0" smtClean="0">
                <a:solidFill>
                  <a:srgbClr val="FF0000"/>
                </a:solidFill>
              </a:rPr>
              <a:t>межотраслевого баланса 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в денежном (стоимостном) выражении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5378371"/>
              </p:ext>
            </p:extLst>
          </p:nvPr>
        </p:nvGraphicFramePr>
        <p:xfrm>
          <a:off x="179512" y="908720"/>
          <a:ext cx="8856600" cy="5760637"/>
        </p:xfrm>
        <a:graphic>
          <a:graphicData uri="http://schemas.openxmlformats.org/drawingml/2006/table">
            <a:tbl>
              <a:tblPr firstRow="1" firstCol="1" bandRow="1"/>
              <a:tblGrid>
                <a:gridCol w="1124179">
                  <a:extLst>
                    <a:ext uri="{9D8B030D-6E8A-4147-A177-3AD203B41FA5}">
                      <a16:colId xmlns:a16="http://schemas.microsoft.com/office/drawing/2014/main" val="1301145910"/>
                    </a:ext>
                  </a:extLst>
                </a:gridCol>
                <a:gridCol w="204396">
                  <a:extLst>
                    <a:ext uri="{9D8B030D-6E8A-4147-A177-3AD203B41FA5}">
                      <a16:colId xmlns:a16="http://schemas.microsoft.com/office/drawing/2014/main" val="2359056843"/>
                    </a:ext>
                  </a:extLst>
                </a:gridCol>
                <a:gridCol w="281045">
                  <a:extLst>
                    <a:ext uri="{9D8B030D-6E8A-4147-A177-3AD203B41FA5}">
                      <a16:colId xmlns:a16="http://schemas.microsoft.com/office/drawing/2014/main" val="4032622934"/>
                    </a:ext>
                  </a:extLst>
                </a:gridCol>
                <a:gridCol w="300916">
                  <a:extLst>
                    <a:ext uri="{9D8B030D-6E8A-4147-A177-3AD203B41FA5}">
                      <a16:colId xmlns:a16="http://schemas.microsoft.com/office/drawing/2014/main" val="3000237455"/>
                    </a:ext>
                  </a:extLst>
                </a:gridCol>
                <a:gridCol w="300916">
                  <a:extLst>
                    <a:ext uri="{9D8B030D-6E8A-4147-A177-3AD203B41FA5}">
                      <a16:colId xmlns:a16="http://schemas.microsoft.com/office/drawing/2014/main" val="2636959890"/>
                    </a:ext>
                  </a:extLst>
                </a:gridCol>
                <a:gridCol w="316814">
                  <a:extLst>
                    <a:ext uri="{9D8B030D-6E8A-4147-A177-3AD203B41FA5}">
                      <a16:colId xmlns:a16="http://schemas.microsoft.com/office/drawing/2014/main" val="2126253067"/>
                    </a:ext>
                  </a:extLst>
                </a:gridCol>
                <a:gridCol w="602969">
                  <a:extLst>
                    <a:ext uri="{9D8B030D-6E8A-4147-A177-3AD203B41FA5}">
                      <a16:colId xmlns:a16="http://schemas.microsoft.com/office/drawing/2014/main" val="1474594752"/>
                    </a:ext>
                  </a:extLst>
                </a:gridCol>
                <a:gridCol w="988483">
                  <a:extLst>
                    <a:ext uri="{9D8B030D-6E8A-4147-A177-3AD203B41FA5}">
                      <a16:colId xmlns:a16="http://schemas.microsoft.com/office/drawing/2014/main" val="2172606552"/>
                    </a:ext>
                  </a:extLst>
                </a:gridCol>
                <a:gridCol w="988483">
                  <a:extLst>
                    <a:ext uri="{9D8B030D-6E8A-4147-A177-3AD203B41FA5}">
                      <a16:colId xmlns:a16="http://schemas.microsoft.com/office/drawing/2014/main" val="748319463"/>
                    </a:ext>
                  </a:extLst>
                </a:gridCol>
                <a:gridCol w="975992">
                  <a:extLst>
                    <a:ext uri="{9D8B030D-6E8A-4147-A177-3AD203B41FA5}">
                      <a16:colId xmlns:a16="http://schemas.microsoft.com/office/drawing/2014/main" val="695947262"/>
                    </a:ext>
                  </a:extLst>
                </a:gridCol>
                <a:gridCol w="975992">
                  <a:extLst>
                    <a:ext uri="{9D8B030D-6E8A-4147-A177-3AD203B41FA5}">
                      <a16:colId xmlns:a16="http://schemas.microsoft.com/office/drawing/2014/main" val="2963139726"/>
                    </a:ext>
                  </a:extLst>
                </a:gridCol>
                <a:gridCol w="722768">
                  <a:extLst>
                    <a:ext uri="{9D8B030D-6E8A-4147-A177-3AD203B41FA5}">
                      <a16:colId xmlns:a16="http://schemas.microsoft.com/office/drawing/2014/main" val="3142866184"/>
                    </a:ext>
                  </a:extLst>
                </a:gridCol>
                <a:gridCol w="581393">
                  <a:extLst>
                    <a:ext uri="{9D8B030D-6E8A-4147-A177-3AD203B41FA5}">
                      <a16:colId xmlns:a16="http://schemas.microsoft.com/office/drawing/2014/main" val="653726933"/>
                    </a:ext>
                  </a:extLst>
                </a:gridCol>
                <a:gridCol w="492254">
                  <a:extLst>
                    <a:ext uri="{9D8B030D-6E8A-4147-A177-3AD203B41FA5}">
                      <a16:colId xmlns:a16="http://schemas.microsoft.com/office/drawing/2014/main" val="1953680355"/>
                    </a:ext>
                  </a:extLst>
                </a:gridCol>
              </a:tblGrid>
              <a:tr h="426714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Затраты на производство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Текущее производственное потребление в отраслях (промежуточный продукт)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Конечный продукт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Валовая продукция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3838871"/>
                  </a:ext>
                </a:extLst>
              </a:tr>
              <a:tr h="12801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…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…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Непроизвод-ственное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потребление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Фонд накопления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Возмещение выбытия основных фондов и возмещение потерь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Сальдо экспорта (+) и импорта (-)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9617158"/>
                  </a:ext>
                </a:extLst>
              </a:tr>
              <a:tr h="213357">
                <a:tc gridSpan="8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Первый раздел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Второй раздел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3194512"/>
                  </a:ext>
                </a:extLst>
              </a:tr>
              <a:tr h="128014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Текущие материальные затраты по видам продукции: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1086512"/>
                  </a:ext>
                </a:extLst>
              </a:tr>
              <a:tr h="2133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2545966"/>
                  </a:ext>
                </a:extLst>
              </a:tr>
              <a:tr h="2133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…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5772913"/>
                  </a:ext>
                </a:extLst>
              </a:tr>
              <a:tr h="2133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5161244"/>
                  </a:ext>
                </a:extLst>
              </a:tr>
              <a:tr h="2133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…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4301226"/>
                  </a:ext>
                </a:extLst>
              </a:tr>
              <a:tr h="2133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8143591"/>
                  </a:ext>
                </a:extLst>
              </a:tr>
              <a:tr h="2133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8435872"/>
                  </a:ext>
                </a:extLst>
              </a:tr>
              <a:tr h="213357">
                <a:tc gridSpan="8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Третий раздел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Четвертый раздел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8566006"/>
                  </a:ext>
                </a:extLst>
              </a:tr>
              <a:tr h="6400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Амортизация и чистая продукция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8470122"/>
                  </a:ext>
                </a:extLst>
              </a:tr>
              <a:tr h="4267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Всего валовая продукция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411" marR="504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21441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4533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404664"/>
            <a:ext cx="869471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Различие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 денежными и натуральными балансами состоит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том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что показатели денежного (стоимостного) баланса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можно складывать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столбцам, а натурального – нельзя. </a:t>
            </a:r>
            <a:endParaRPr lang="ru-RU" sz="2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Цены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используемые в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денежном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(стоимостном) МОБ,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играют лишь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роль весов, поэтому можно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любые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другие измерители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трудовые. </a:t>
            </a:r>
            <a:endParaRPr lang="ru-RU" sz="2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одного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того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составить МОБ в денежном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натуральном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выражении,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теоретически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 показатели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должны быть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сопоставимы.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Однако,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практике обеспечить такую сопоставимость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очень трудно, что объясняется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особенностями статистического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учета, так и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различиями в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действующих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ценах. </a:t>
            </a:r>
          </a:p>
          <a:p>
            <a:pPr algn="just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отметить, что в мировой практике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широко распространены лишь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межотраслевые балансы в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денежном (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стоимостном) выражении.</a:t>
            </a:r>
          </a:p>
        </p:txBody>
      </p:sp>
    </p:spTree>
    <p:extLst>
      <p:ext uri="{BB962C8B-B14F-4D97-AF65-F5344CB8AC3E}">
        <p14:creationId xmlns:p14="http://schemas.microsoft.com/office/powerpoint/2010/main" val="7012974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404664"/>
            <a:ext cx="869471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Экономико-математическая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статического </a:t>
            </a:r>
            <a:r>
              <a:rPr lang="ru-RU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межотраслевого баланса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исходит из следующих основных предпосылок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объемы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производственного потребления прямо пропорциональны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объемам производства продукции потребляющих отраслей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коэффициентами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пропорциональности являются коэффициенты прямых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затрат;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 производится только одной отраслью.</a:t>
            </a:r>
          </a:p>
          <a:p>
            <a:pPr algn="just"/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математической форме данные межотраслевого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баланса представляются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каждой отрасли в виде следующего уравнения: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2915816" y="4005043"/>
                <a:ext cx="4572000" cy="63652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800" i="1">
                            <a:solidFill>
                              <a:srgbClr val="00206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1800" i="1">
                            <a:solidFill>
                              <a:srgbClr val="00206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𝑋</m:t>
                        </m:r>
                      </m:e>
                      <m:sub>
                        <m:r>
                          <a:rPr lang="ru-RU" sz="1800" i="1">
                            <a:solidFill>
                              <a:srgbClr val="00206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𝑖</m:t>
                        </m:r>
                      </m:sub>
                    </m:sSub>
                    <m:r>
                      <a:rPr lang="ru-RU" sz="1800" i="1">
                        <a:solidFill>
                          <a:srgbClr val="00206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nary>
                      <m:naryPr>
                        <m:chr m:val="∑"/>
                        <m:limLoc m:val="undOvr"/>
                        <m:grow m:val="on"/>
                        <m:ctrlPr>
                          <a:rPr lang="ru-RU" sz="1800" i="1">
                            <a:solidFill>
                              <a:srgbClr val="00206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naryPr>
                      <m:sub>
                        <m:acc>
                          <m:accPr>
                            <m:chr m:val="̇"/>
                            <m:ctrlPr>
                              <a:rPr lang="ru-RU" sz="1800" i="1">
                                <a:solidFill>
                                  <a:srgbClr val="00206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ru-RU" sz="1800" i="1">
                                <a:solidFill>
                                  <a:srgbClr val="00206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𝑖</m:t>
                            </m:r>
                          </m:e>
                        </m:acc>
                        <m:r>
                          <a:rPr lang="ru-RU" sz="1800" i="1">
                            <a:solidFill>
                              <a:srgbClr val="00206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1800" i="1">
                            <a:solidFill>
                              <a:srgbClr val="00206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ru-RU" sz="1800" i="1">
                                <a:solidFill>
                                  <a:srgbClr val="00206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ru-RU" sz="1800" i="1">
                                <a:solidFill>
                                  <a:srgbClr val="00206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ru-RU" sz="1800" i="1">
                                <a:solidFill>
                                  <a:srgbClr val="00206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𝑖𝑗</m:t>
                            </m:r>
                          </m:sub>
                        </m:sSub>
                        <m:r>
                          <a:rPr lang="ru-RU" sz="1800" i="1">
                            <a:solidFill>
                              <a:srgbClr val="00206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∗</m:t>
                        </m:r>
                        <m:sSub>
                          <m:sSubPr>
                            <m:ctrlPr>
                              <a:rPr lang="ru-RU" sz="1800" i="1">
                                <a:solidFill>
                                  <a:srgbClr val="00206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ru-RU" sz="1800" i="1">
                                <a:solidFill>
                                  <a:srgbClr val="00206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ru-RU" sz="1800" i="1">
                                <a:solidFill>
                                  <a:srgbClr val="00206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𝑗</m:t>
                            </m:r>
                          </m:sub>
                        </m:sSub>
                        <m:r>
                          <a:rPr lang="ru-RU" sz="1800" i="1">
                            <a:solidFill>
                              <a:srgbClr val="00206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ru-RU" sz="1800" i="1">
                                <a:solidFill>
                                  <a:srgbClr val="00206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ru-RU" sz="1800" i="1">
                                <a:solidFill>
                                  <a:srgbClr val="00206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ru-RU" sz="1800" i="1">
                                <a:solidFill>
                                  <a:srgbClr val="00206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endParaRPr lang="ru-RU" sz="18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4005043"/>
                <a:ext cx="4572000" cy="63652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107504" y="4764068"/>
            <a:ext cx="8784976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ru-RU" sz="2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валовой выпуск </a:t>
            </a:r>
            <a:r>
              <a:rPr lang="ru-RU" sz="2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i-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отрасли; 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Xj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валовой выпуск </a:t>
            </a:r>
            <a:r>
              <a:rPr lang="ru-RU" sz="2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j-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отрасли; 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14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коэффициент прямых затрат продукции </a:t>
            </a:r>
            <a:r>
              <a:rPr lang="ru-RU" sz="2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-и отрасли на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производство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единицы продукции </a:t>
            </a:r>
            <a:r>
              <a:rPr lang="ru-RU" sz="2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-й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отрасли;</a:t>
            </a:r>
          </a:p>
          <a:p>
            <a:pPr algn="just"/>
            <a:r>
              <a:rPr lang="ru-RU" sz="2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Yi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конечный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 </a:t>
            </a:r>
            <a:r>
              <a:rPr lang="ru-RU" sz="2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-и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отрасли.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7528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404664"/>
            <a:ext cx="869471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Данное уравнение называют уравнением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распределения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продукции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межотраслевом балансе, так как устанавливает зависимость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 использованием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продукции в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различных отраслях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валовой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продукцией отраслей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рассмотрении МОБ по вертикали получается, что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каждая отрасль интерпретируется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уравнением: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3059832" y="2636912"/>
                <a:ext cx="4752528" cy="63652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ru-RU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800" i="1">
                            <a:solidFill>
                              <a:srgbClr val="00206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1800" i="1">
                            <a:solidFill>
                              <a:srgbClr val="00206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𝑋</m:t>
                        </m:r>
                      </m:e>
                      <m:sub>
                        <m:r>
                          <a:rPr lang="ru-RU" sz="1800" i="1">
                            <a:solidFill>
                              <a:srgbClr val="00206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𝑖</m:t>
                        </m:r>
                      </m:sub>
                    </m:sSub>
                    <m:r>
                      <a:rPr lang="ru-RU" sz="1800" i="1">
                        <a:solidFill>
                          <a:srgbClr val="00206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nary>
                      <m:naryPr>
                        <m:chr m:val="∑"/>
                        <m:limLoc m:val="undOvr"/>
                        <m:grow m:val="on"/>
                        <m:ctrlPr>
                          <a:rPr lang="ru-RU" sz="1800" i="1">
                            <a:solidFill>
                              <a:srgbClr val="00206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naryPr>
                      <m:sub>
                        <m:acc>
                          <m:accPr>
                            <m:chr m:val="̇"/>
                            <m:ctrlPr>
                              <a:rPr lang="ru-RU" sz="1800" i="1">
                                <a:solidFill>
                                  <a:srgbClr val="00206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ru-RU" sz="1800" i="1">
                                <a:solidFill>
                                  <a:srgbClr val="00206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𝑖</m:t>
                            </m:r>
                          </m:e>
                        </m:acc>
                        <m:r>
                          <a:rPr lang="ru-RU" sz="1800" i="1">
                            <a:solidFill>
                              <a:srgbClr val="00206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1800" i="1">
                            <a:solidFill>
                              <a:srgbClr val="00206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ru-RU" sz="1800" i="1">
                                <a:solidFill>
                                  <a:srgbClr val="00206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ru-RU" sz="1800" i="1">
                                <a:solidFill>
                                  <a:srgbClr val="00206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ru-RU" sz="1800" i="1">
                                <a:solidFill>
                                  <a:srgbClr val="00206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𝑖𝑗</m:t>
                            </m:r>
                          </m:sub>
                        </m:sSub>
                        <m:r>
                          <a:rPr lang="ru-RU" sz="1800" i="1">
                            <a:solidFill>
                              <a:srgbClr val="00206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∗</m:t>
                        </m:r>
                        <m:sSub>
                          <m:sSubPr>
                            <m:ctrlPr>
                              <a:rPr lang="ru-RU" sz="1800" i="1">
                                <a:solidFill>
                                  <a:srgbClr val="00206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ru-RU" sz="1800" i="1">
                                <a:solidFill>
                                  <a:srgbClr val="00206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ru-RU" sz="1800" i="1">
                                <a:solidFill>
                                  <a:srgbClr val="00206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𝑗</m:t>
                            </m:r>
                          </m:sub>
                        </m:sSub>
                        <m:r>
                          <a:rPr lang="ru-RU" sz="1800" i="1">
                            <a:solidFill>
                              <a:srgbClr val="00206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ru-RU" sz="1800" i="1" smtClean="0">
                                <a:solidFill>
                                  <a:srgbClr val="00206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0" i="1" smtClean="0">
                                <a:solidFill>
                                  <a:srgbClr val="00206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𝑧</m:t>
                            </m:r>
                          </m:e>
                          <m:sub>
                            <m:r>
                              <a:rPr lang="ru-RU" sz="1800" i="1">
                                <a:solidFill>
                                  <a:srgbClr val="00206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endParaRPr lang="ru-RU" sz="18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9832" y="2636912"/>
                <a:ext cx="4752528" cy="63652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251520" y="3467945"/>
            <a:ext cx="8784976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en-US" sz="2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ru-RU" sz="2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валовая добавленная стоимость </a:t>
            </a:r>
            <a:r>
              <a:rPr lang="ru-RU" sz="2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j-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 отрасли.</a:t>
            </a:r>
          </a:p>
          <a:p>
            <a:pPr algn="just"/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Коэффициенты прямых затрат – это отраслевые показатели,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выражающие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непосредственные затраты продукции одной отрасли на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производство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продукции другой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отрасли.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07436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24744"/>
            <a:ext cx="8784976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межотраслевом балансе представлены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макроэкономические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(в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 ч. по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видам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экономической деятельности и институциональным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секторам):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валовой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выпуск;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промежуточное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потребление;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валовая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добавленная стоимость;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конечное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потребление (домашних хозяйств и государства);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валовое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накопление;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запасов материальных оборотных средств;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ввоз и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вывоз;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фонд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оплаты труда;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валовая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прибыль и валовой смешанный доход;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налоги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(НДС, акцизы, таможенные пошлины и прочие) и др.</a:t>
            </a:r>
          </a:p>
          <a:p>
            <a:pPr algn="just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анализа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перечисленных показателей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проводятся динамические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межрегиональные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сравнения.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106114" y="66181"/>
            <a:ext cx="864235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ts val="1800"/>
              </a:spcBef>
            </a:pP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7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 межотраслевого баланса в экономических исследованиях</a:t>
            </a:r>
            <a:r>
              <a:rPr lang="ru-RU" sz="27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7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61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404664"/>
            <a:ext cx="878497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МОБ позволяет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 структурный анализ по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широкому кругу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показателей экономики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производства в отраслях экономики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формирования ресурсов товаров и услуг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 покупателей по видам товаров и услуг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продуктовая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промежуточного потребления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отраслевая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промежуточного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спроса;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использования товаров и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услуг;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функциональная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конечного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спроса;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продуктовая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функциональных элементов конечного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спроса;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поэлементная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добавленной стоимости по отраслям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экономики;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отраслевая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элементов добавленной стоимости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продуктовая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затрат отечественных и импортных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товаров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услуг.</a:t>
            </a:r>
          </a:p>
        </p:txBody>
      </p:sp>
    </p:spTree>
    <p:extLst>
      <p:ext uri="{BB962C8B-B14F-4D97-AF65-F5344CB8AC3E}">
        <p14:creationId xmlns:p14="http://schemas.microsoft.com/office/powerpoint/2010/main" val="28460121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8784976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МОБ дает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рассчитывать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важные народнохозяйственные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отраслевые пропорции.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МОБ можно рассчитать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экономической эффективности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отдельным отраслям и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всему народнохозяйственному комплексу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такие как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производительность труда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фондоотдача,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рентабельность.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межотраслевой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модели позволяет выполнять вариантные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расчеты состояния экономики с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учетом изменений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со стороны личных и общественных потребностей, так и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 стороны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производственных возможностей. То есть с помощью этой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модели можно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две гипотезы вариантов развития экономики.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Первая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заключается в том, что конечный продукт (конечный спрос)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фактором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отраслей экономики (что будет с экономикой,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изменить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конечный спрос). </a:t>
            </a:r>
            <a:endParaRPr lang="ru-RU" sz="2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Вторая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(обратная) гипотеза предполагает,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динамика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отраслевого производства определяет рост конечного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продукта (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будет с экономикой, если изменить объемы производства товаров и</a:t>
            </a:r>
          </a:p>
          <a:p>
            <a:pPr algn="just"/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услуг). </a:t>
            </a:r>
          </a:p>
        </p:txBody>
      </p:sp>
    </p:spTree>
    <p:extLst>
      <p:ext uri="{BB962C8B-B14F-4D97-AF65-F5344CB8AC3E}">
        <p14:creationId xmlns:p14="http://schemas.microsoft.com/office/powerpoint/2010/main" val="26866851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16632"/>
            <a:ext cx="8928992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Модельные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расчеты ориентированы на достижение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определенных конечных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 в производственной (увеличение или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сокращение объемов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производства) и в социальной (повышение уровня жизни)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сферах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наличии в таблицах дополнительной строки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характеризующей затраты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труда на единицу выпуска по отдельным продуктам,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появляется возможность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рассчитать полную потребность в трудовых ресурсах,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которая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возникает при увеличении конечного спроса на отдельные виды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продуктов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учитывая не только прямые затраты, но и косвенные,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индуцированные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смежных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отраслях. </a:t>
            </a:r>
          </a:p>
          <a:p>
            <a:pPr algn="just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менее актуальна и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противоположная по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содержанию задача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определить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насколько сократится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совокупная потребность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рабочей силе при сокращении спроса на тот или иной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 продукции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учетом снижения спроса на продукцию смежных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отраслей и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соответственно, снижения потребности в рабочей силе. Анализ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такого рода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востребован при оценке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масштабов безработицы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которая может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возникнуть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например, в условиях кризиса или при масштабных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изменениях структуры производства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требующей перераспределения трудовых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ресурсов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одних отраслей в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другие.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922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156188" y="1022414"/>
            <a:ext cx="6858000" cy="1189251"/>
          </a:xfrm>
        </p:spPr>
        <p:txBody>
          <a:bodyPr/>
          <a:lstStyle/>
          <a:p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лекции: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2564904"/>
            <a:ext cx="77768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just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Общее представление о месте МОБ в методологии СНС.</a:t>
            </a:r>
            <a:endParaRPr kumimoji="0" lang="ru-RU" sz="18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Методология построения межотраслевого баланса.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Применение межотраслевого баланса в экономических исследованиях.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4687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260648"/>
            <a:ext cx="892899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образом, межотраслевой баланс выступает важным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инструментом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и разработки научно обоснованных сценарных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вариантов развития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экономики и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моделирования последствий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 реализации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социально-экономической системы. В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 управляющих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переменных могут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выступать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валовой выпуск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производительность труда,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промежуточное потребление, норма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накопления основного капитала, оплата труда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объемы внешней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межрегиональной торговли, численность занятых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уровень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безработицы и т.д. Использование его аналитических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прогностических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возможностей дает прочную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основу государственному регулированию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экономики. Его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 позволяет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углубленный анализ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основных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межотраслевых связей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структурных сдвигов и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пропорций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увязать потребности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ресурсы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масштабе всего общественного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производства, координировать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смежных отраслей и производств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обеспечить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пропорциональность и </a:t>
            </a:r>
            <a:r>
              <a:rPr lang="ru-RU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взаимоувязку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всех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элементов народного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хозяйства, рассчитывать различные варианты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событий.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375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106114" y="66181"/>
            <a:ext cx="8858374" cy="938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1800"/>
              </a:spcBef>
            </a:pPr>
            <a:r>
              <a:rPr lang="ru-RU" sz="27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представление о месте </a:t>
            </a:r>
            <a:r>
              <a:rPr lang="ru-RU" sz="27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межотраслевого баланса (МОБ) </a:t>
            </a: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методологии </a:t>
            </a:r>
            <a:r>
              <a:rPr lang="ru-RU" sz="27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СНС</a:t>
            </a: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113010" y="1268760"/>
            <a:ext cx="8851478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Межотраслевой баланс производства и распределения продукции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составная часть баланса народного хозяйства, отображающая с помощью системы показателей главные функциональные направления использования совокупного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продукта.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показателей межотраслевого баланса даёт подробную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количественную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характеристику воспроизводства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совокупного общественного продукта по стоимости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натурально-вещественному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составу как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целом по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народному хозяйству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так и по отдельным отраслям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МОБ позволяют выявлять структурные сдвиги в экономике, особенности ценообразования и фактическую эффективность общественного производства.</a:t>
            </a:r>
          </a:p>
          <a:p>
            <a:pPr algn="just"/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составления межотраслевого баланса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взаимосвязей между отраслями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экономики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возникающих в процессе реализации собственной продукции и покупок необходимых товаров и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услуг. 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2765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1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79512" y="1628800"/>
            <a:ext cx="8851478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Межотраслевой баланс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представляет собой согласованную систему балансовых построений, интегрированную с системой национальных счетов, детализирующую счета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производства, образования и распределения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первичных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доходов, счет использования располагаемого дохода и счет операций с капиталом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5444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79512" y="908720"/>
            <a:ext cx="8851478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Теоретические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основы межотраслевого баланса были разработаны</a:t>
            </a:r>
          </a:p>
          <a:p>
            <a:pPr algn="just"/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В.В. Леонтьевым. В 1930-х гг.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 успешно реализовал этот метод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построении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первых таблиц «затраты – выпуск» для США за 1919 и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1929 гг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по 44 отраслям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экономики.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середине 1950-х гг.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идеи В.В.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Леонтьева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приобрели мировое признание, регулярные таблицы «затраты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выпуск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стали разрабатываться для США, Франции, Нидерландов,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Норвегии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Австралии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настоящее время роль методологии МОБ, признана в большинстве стран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мира.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отечественной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статистической практике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впервые был полномасштабно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реализован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межотраслевом балансе производства и распределения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продукции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народном хозяйстве СССР за 1959 г. Базовые (т.е.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сформированные на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основе прямых обследований производства и потребления) МОБ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разрабатывались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дальнейшем регулярно каждые 5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лет.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7513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106114" y="66181"/>
            <a:ext cx="8642350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ts val="1800"/>
              </a:spcBef>
            </a:pPr>
            <a:r>
              <a:rPr lang="ru-RU" sz="27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Методология построения межотраслевого баланса</a:t>
            </a: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7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095702"/>
            <a:ext cx="8694712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Схема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межотраслевого баланса содержит три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раздела (квадранта). </a:t>
            </a:r>
          </a:p>
          <a:p>
            <a:pPr algn="just"/>
            <a:r>
              <a:rPr lang="ru-RU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включающий промежуточное потребление, показывает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всех товаров и рыночных услуг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потребленных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производственных целях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втором разделе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представлено конечное использование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товаров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услуг, валовое накопление и чистый экспорт товаров и услуг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 стоимостную структуру валовой добавленной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стоимости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(ВДС). </a:t>
            </a:r>
            <a:endParaRPr lang="ru-RU" sz="2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Важными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стоимостными компонентами ВДС (по строкам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являются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оплата труда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наёмных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работников, валовая прибыль,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валовой смешанный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доход, налоги и субсидии, связанные с производством,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потребление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основного капитала, налоги и субсидии на продукты.</a:t>
            </a:r>
          </a:p>
        </p:txBody>
      </p:sp>
    </p:spTree>
    <p:extLst>
      <p:ext uri="{BB962C8B-B14F-4D97-AF65-F5344CB8AC3E}">
        <p14:creationId xmlns:p14="http://schemas.microsoft.com/office/powerpoint/2010/main" val="346277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7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43383" y="260648"/>
            <a:ext cx="87852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ru-RU" sz="2400" b="1" dirty="0" smtClean="0">
                <a:solidFill>
                  <a:srgbClr val="FF0000"/>
                </a:solidFill>
              </a:rPr>
              <a:t>Принципиальная схема </a:t>
            </a:r>
            <a:r>
              <a:rPr lang="ru-RU" sz="2400" b="1" dirty="0" smtClean="0">
                <a:solidFill>
                  <a:srgbClr val="FF0000"/>
                </a:solidFill>
              </a:rPr>
              <a:t>межотраслевого баланса</a:t>
            </a:r>
            <a:endParaRPr lang="ru-RU" sz="2400" dirty="0">
              <a:solidFill>
                <a:srgbClr val="FF0000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2630947"/>
              </p:ext>
            </p:extLst>
          </p:nvPr>
        </p:nvGraphicFramePr>
        <p:xfrm>
          <a:off x="92362" y="853711"/>
          <a:ext cx="9051389" cy="5467649"/>
        </p:xfrm>
        <a:graphic>
          <a:graphicData uri="http://schemas.openxmlformats.org/drawingml/2006/table">
            <a:tbl>
              <a:tblPr firstRow="1" firstCol="1" bandRow="1"/>
              <a:tblGrid>
                <a:gridCol w="531840">
                  <a:extLst>
                    <a:ext uri="{9D8B030D-6E8A-4147-A177-3AD203B41FA5}">
                      <a16:colId xmlns:a16="http://schemas.microsoft.com/office/drawing/2014/main" val="1266350746"/>
                    </a:ext>
                  </a:extLst>
                </a:gridCol>
                <a:gridCol w="2291614">
                  <a:extLst>
                    <a:ext uri="{9D8B030D-6E8A-4147-A177-3AD203B41FA5}">
                      <a16:colId xmlns:a16="http://schemas.microsoft.com/office/drawing/2014/main" val="1047943211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1114215109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2526132560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972646735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3925089837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3492740101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1539489043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1984129615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739596555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94328467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94180944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1130691165"/>
                    </a:ext>
                  </a:extLst>
                </a:gridCol>
                <a:gridCol w="971351">
                  <a:extLst>
                    <a:ext uri="{9D8B030D-6E8A-4147-A177-3AD203B41FA5}">
                      <a16:colId xmlns:a16="http://schemas.microsoft.com/office/drawing/2014/main" val="271417048"/>
                    </a:ext>
                  </a:extLst>
                </a:gridCol>
              </a:tblGrid>
              <a:tr h="226418">
                <a:tc rowSpan="3"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2350" marR="52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Промежуточный спрос</a:t>
                      </a:r>
                    </a:p>
                  </a:txBody>
                  <a:tcPr marL="52350" marR="52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Конечный спрос</a:t>
                      </a:r>
                    </a:p>
                  </a:txBody>
                  <a:tcPr marL="52350" marR="52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1370771"/>
                  </a:ext>
                </a:extLst>
              </a:tr>
              <a:tr h="219944"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Отрасли-потребители</a:t>
                      </a:r>
                    </a:p>
                  </a:txBody>
                  <a:tcPr marL="52350" marR="52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Конеч</a:t>
                      </a:r>
                      <a:r>
                        <a:rPr lang="en-US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20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ное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потреб</a:t>
                      </a:r>
                      <a:r>
                        <a:rPr lang="en-US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20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ление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50" marR="52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Накоп</a:t>
                      </a:r>
                      <a:r>
                        <a:rPr lang="en-US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20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ление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50" marR="52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Чистый экспорт</a:t>
                      </a:r>
                    </a:p>
                  </a:txBody>
                  <a:tcPr marL="52350" marR="52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1602897"/>
                  </a:ext>
                </a:extLst>
              </a:tr>
              <a:tr h="986913"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2350" marR="52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2350" marR="52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2350" marR="52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2350" marR="52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52350" marR="52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52350" marR="52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52350" marR="52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52350" marR="52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9290105"/>
                  </a:ext>
                </a:extLst>
              </a:tr>
              <a:tr h="219944">
                <a:tc rowSpan="8">
                  <a:txBody>
                    <a:bodyPr/>
                    <a:lstStyle/>
                    <a:p>
                      <a:pPr marL="0" marR="71755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Отрасли-производители</a:t>
                      </a:r>
                      <a:endParaRPr lang="ru-RU" sz="2000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50" marR="5235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Сельское хозяйство</a:t>
                      </a:r>
                    </a:p>
                  </a:txBody>
                  <a:tcPr marL="52350" marR="52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2350" marR="52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 gridSpan="8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Раздел</a:t>
                      </a:r>
                    </a:p>
                  </a:txBody>
                  <a:tcPr marL="52350" marR="52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8"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II 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Раздел</a:t>
                      </a:r>
                    </a:p>
                  </a:txBody>
                  <a:tcPr marL="52350" marR="52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1081170"/>
                  </a:ext>
                </a:extLst>
              </a:tr>
              <a:tr h="2199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Добыча</a:t>
                      </a:r>
                    </a:p>
                  </a:txBody>
                  <a:tcPr marL="52350" marR="52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2350" marR="52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7641150"/>
                  </a:ext>
                </a:extLst>
              </a:tr>
              <a:tr h="2199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Промышленность</a:t>
                      </a:r>
                    </a:p>
                  </a:txBody>
                  <a:tcPr marL="52350" marR="52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2350" marR="52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862203"/>
                  </a:ext>
                </a:extLst>
              </a:tr>
              <a:tr h="2199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Строительство</a:t>
                      </a:r>
                    </a:p>
                  </a:txBody>
                  <a:tcPr marL="52350" marR="52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2350" marR="52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3733820"/>
                  </a:ext>
                </a:extLst>
              </a:tr>
              <a:tr h="2199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Торговля</a:t>
                      </a:r>
                    </a:p>
                  </a:txBody>
                  <a:tcPr marL="52350" marR="52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52350" marR="52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3923266"/>
                  </a:ext>
                </a:extLst>
              </a:tr>
              <a:tr h="2199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Транспорт и связь</a:t>
                      </a:r>
                    </a:p>
                  </a:txBody>
                  <a:tcPr marL="52350" marR="52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52350" marR="52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5139944"/>
                  </a:ext>
                </a:extLst>
              </a:tr>
              <a:tr h="2199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Услуги</a:t>
                      </a:r>
                    </a:p>
                  </a:txBody>
                  <a:tcPr marL="52350" marR="52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52350" marR="52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9341526"/>
                  </a:ext>
                </a:extLst>
              </a:tr>
              <a:tr h="4533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Прочее</a:t>
                      </a:r>
                    </a:p>
                  </a:txBody>
                  <a:tcPr marL="52350" marR="52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52350" marR="52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4110156"/>
                  </a:ext>
                </a:extLst>
              </a:tr>
              <a:tr h="219944">
                <a:tc rowSpan="3">
                  <a:txBody>
                    <a:bodyPr/>
                    <a:lstStyle/>
                    <a:p>
                      <a:pPr marL="0" marR="71755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ВДС</a:t>
                      </a:r>
                    </a:p>
                  </a:txBody>
                  <a:tcPr marL="52350" marR="5235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Заработная плата</a:t>
                      </a:r>
                    </a:p>
                  </a:txBody>
                  <a:tcPr marL="52350" marR="52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gridSpan="8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III 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Раздел</a:t>
                      </a:r>
                    </a:p>
                  </a:txBody>
                  <a:tcPr marL="52350" marR="52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749711"/>
                  </a:ext>
                </a:extLst>
              </a:tr>
              <a:tr h="4398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Прибыль экономики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50" marR="52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8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0007407"/>
                  </a:ext>
                </a:extLst>
              </a:tr>
              <a:tr h="22641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Налоги</a:t>
                      </a:r>
                    </a:p>
                  </a:txBody>
                  <a:tcPr marL="52350" marR="52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8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559287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700808"/>
            <a:ext cx="8694712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итоги и элементы валовой добавленной стоимости по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отраслям экономики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межотраслевом балансе корреспондируют со счетом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доходов СНС и являются контрольными. Итоги валовой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добавленной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стоимости по отраслям МОБ рассчитываются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двумя методами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разница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 валовым выпуском и промежуточным потреблением и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сумма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элементов добавленной стоимости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691470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404664"/>
            <a:ext cx="869471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Межотраслевые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балансы подразделяются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экономическому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содержанию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характеру информации на ряд видов. По единицам измерения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выделяются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стоимостные, натурально-стоимостные, натуральные балансы;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объекту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– национальные, межрегиональные и региональные;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цели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 – отчетные и плановые; по временному признаку –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статические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динамические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Межотраслевой баланс в натуральном выражении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из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двух разделов. </a:t>
            </a:r>
            <a:endParaRPr lang="ru-RU" sz="2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отражает источники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формирования ресурсов продукции. Второй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характеризует направления использования ресурсов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текущее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производственное потребление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разрезе тех же видов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продукции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 которым в балансе учитывается формирование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ресурсов (это обеспечивает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шахматное построение данного разделе баланса) и на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конечное потребление.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3801310"/>
      </p:ext>
    </p:extLst>
  </p:cSld>
  <p:clrMapOvr>
    <a:masterClrMapping/>
  </p:clrMapOvr>
</p:sld>
</file>

<file path=ppt/theme/theme1.xml><?xml version="1.0" encoding="utf-8"?>
<a:theme xmlns:a="http://schemas.openxmlformats.org/drawingml/2006/main" name="Лучи">
  <a:themeElements>
    <a:clrScheme name="Лучи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Лучи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Лучи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2875</TotalTime>
  <Words>2034</Words>
  <Application>Microsoft Office PowerPoint</Application>
  <PresentationFormat>Экран (4:3)</PresentationFormat>
  <Paragraphs>385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20</vt:i4>
      </vt:variant>
    </vt:vector>
  </HeadingPairs>
  <TitlesOfParts>
    <vt:vector size="28" baseType="lpstr">
      <vt:lpstr>Arial</vt:lpstr>
      <vt:lpstr>Calibri</vt:lpstr>
      <vt:lpstr>Calibri Light</vt:lpstr>
      <vt:lpstr>Cambria Math</vt:lpstr>
      <vt:lpstr>Times New Roman</vt:lpstr>
      <vt:lpstr>Wingdings</vt:lpstr>
      <vt:lpstr>Лучи</vt:lpstr>
      <vt:lpstr>Тема Office</vt:lpstr>
      <vt:lpstr> Межотраслевой баланс (МОБ) производства и распределения продукции.</vt:lpstr>
      <vt:lpstr>План лекции: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СтГАУ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Деканат</dc:creator>
  <cp:lastModifiedBy>Алексей</cp:lastModifiedBy>
  <cp:revision>217</cp:revision>
  <dcterms:created xsi:type="dcterms:W3CDTF">2004-02-20T08:27:47Z</dcterms:created>
  <dcterms:modified xsi:type="dcterms:W3CDTF">2020-06-04T17:00:19Z</dcterms:modified>
</cp:coreProperties>
</file>